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07" r:id="rId14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5" autoAdjust="0"/>
    <p:restoredTop sz="83661" autoAdjust="0"/>
  </p:normalViewPr>
  <p:slideViewPr>
    <p:cSldViewPr>
      <p:cViewPr varScale="1">
        <p:scale>
          <a:sx n="73" d="100"/>
          <a:sy n="73" d="100"/>
        </p:scale>
        <p:origin x="181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CE1EB-7E78-4125-B334-0DA43D0F2B56}" type="datetimeFigureOut">
              <a:rPr lang="fr-FR" smtClean="0"/>
              <a:t>14/04/2021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8847A-29F6-4C4D-B09C-FFF0231DCE9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41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47EC8-A3DB-4740-8713-AB3B6BD4024D}" type="datetimeFigureOut">
              <a:rPr lang="fr-FR" smtClean="0"/>
              <a:pPr/>
              <a:t>14/04/2021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4D0E6-8860-414B-BFC6-C5E4AE8899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273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733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la République du Congo, a été désignée par consensus au poste de Vice-président de l’Organisation Mondiale des Douanes pour l’Afrique Occidentale et Centrale</a:t>
            </a:r>
            <a:r>
              <a:rPr lang="fr-FR" baseline="0" dirty="0" smtClean="0"/>
              <a:t> passation de charges effectuée en novembre 2020 en Guinée.</a:t>
            </a:r>
          </a:p>
          <a:p>
            <a:r>
              <a:rPr lang="fr-FR" dirty="0" smtClean="0"/>
              <a:t>Pour faciliter le suivi et la mise en œuvre des recommandations majeures…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38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732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17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580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921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035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976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84D0E6-8860-414B-BFC6-C5E4AE8899B6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01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67A0-D509-4FBE-8F03-0C5B20E6355E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3508-07C8-4E0D-9C68-9B216BBA6033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3AF58-4235-4D24-B764-CB87A31DFF85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0F406-E955-445F-9A5D-2F510535FE4F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A7A81-B070-4077-A307-14BCD7159FAC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9C664-D7CD-461D-B3B1-6A4C93EE96E1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75735-FF09-457B-80DC-A82BED5D7B37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A328D-B936-4976-9E90-521B1F6BBC43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D12BA-C03C-41B8-AFFD-FC7DC6A71149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11F7-0D97-4310-B70D-6E580467DF28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887F-6921-42C9-857C-73F9EC971CC5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061EB-12BC-46F1-92AC-1499F288E426}" type="datetime1">
              <a:rPr lang="fr-FR" smtClean="0"/>
              <a:pPr/>
              <a:t>14/04/2021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bing.com/images/search?view=detailV2&amp;ccid=ZMfRzMN5&amp;id=6D61CD9577B99B5E2707D4C26F26541BA03648BB&amp;thid=OIP.ZMfRzMN5-fKKtPidjSWf6QBtBk&amp;q=logo+de+l'omd&amp;simid=608030705204136732&amp;selectedIndex=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8738" y="1858503"/>
            <a:ext cx="7772400" cy="2109747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RAPPORT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D’ACTIVITES DE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LA </a:t>
            </a:r>
            <a:br>
              <a:rPr lang="fr-FR" dirty="0" smtClean="0">
                <a:latin typeface="Arial" pitchFamily="34" charset="0"/>
                <a:cs typeface="Arial" pitchFamily="34" charset="0"/>
              </a:rPr>
            </a:br>
            <a:r>
              <a:rPr lang="fr-FR" dirty="0" smtClean="0">
                <a:latin typeface="Arial" pitchFamily="34" charset="0"/>
                <a:cs typeface="Arial" pitchFamily="34" charset="0"/>
              </a:rPr>
              <a:t>VICE-PRESIDENCE</a:t>
            </a:r>
            <a:br>
              <a:rPr lang="fr-FR" dirty="0" smtClean="0">
                <a:latin typeface="Arial" pitchFamily="34" charset="0"/>
                <a:cs typeface="Arial" pitchFamily="34" charset="0"/>
              </a:rPr>
            </a:br>
            <a:r>
              <a:rPr lang="fr-FR" dirty="0" smtClean="0">
                <a:latin typeface="Arial" pitchFamily="34" charset="0"/>
                <a:cs typeface="Arial" pitchFamily="34" charset="0"/>
              </a:rPr>
              <a:t>OMD-AOC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84649" y="3968251"/>
            <a:ext cx="7286676" cy="2500330"/>
          </a:xfrm>
        </p:spPr>
        <p:txBody>
          <a:bodyPr>
            <a:noAutofit/>
          </a:bodyPr>
          <a:lstStyle/>
          <a:p>
            <a:r>
              <a:rPr lang="fr-FR" sz="4000" dirty="0" smtClean="0">
                <a:latin typeface="Arial" pitchFamily="34" charset="0"/>
                <a:cs typeface="Arial" pitchFamily="34" charset="0"/>
              </a:rPr>
              <a:t>Novembre 2020 – Avril 2021 </a:t>
            </a:r>
          </a:p>
          <a:p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endParaRPr lang="fr-FR" sz="2800" b="1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fr-FR" sz="2000" dirty="0" smtClean="0">
                <a:latin typeface="Arial" pitchFamily="34" charset="0"/>
                <a:cs typeface="Arial" pitchFamily="34" charset="0"/>
              </a:rPr>
              <a:t>14 avril 2021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2000" b="1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fr-BE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 7" descr="Résultat d’images pour logo de l'om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8483"/>
            <a:ext cx="1314442" cy="1300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 descr="logo copi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159840"/>
            <a:ext cx="1149978" cy="119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79311" y="1765325"/>
            <a:ext cx="8291264" cy="5092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Poursuivre la réflexion sur le statut des structures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régionales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lors de la 26</a:t>
            </a:r>
            <a:r>
              <a:rPr lang="fr-FR" sz="20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Conférence des DGD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Elaborer et adopter les Termes de Références du Comité Financier et du Comité d’Audit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vue d’établir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concernant le mandat à donner au Comité financier et au Comité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d’audit</a:t>
            </a:r>
          </a:p>
          <a:p>
            <a:pPr algn="just">
              <a:buClr>
                <a:srgbClr val="FF0000"/>
              </a:buClr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Elaborer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et adopter le manuel des procédures budgétaires et financières de la région OMD-AOC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en vue d’améliorer la gouvernance budgétaire et financière</a:t>
            </a:r>
          </a:p>
          <a:p>
            <a:pPr algn="just">
              <a:buClr>
                <a:srgbClr val="FF0000"/>
              </a:buClr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1800" b="1" dirty="0" smtClean="0">
                <a:latin typeface="Arial" pitchFamily="34" charset="0"/>
                <a:cs typeface="Arial" pitchFamily="34" charset="0"/>
              </a:rPr>
              <a:t>II- Perspectives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/>
            </a:r>
            <a:br>
              <a:rPr lang="fr-FR" sz="1800" b="1" dirty="0">
                <a:latin typeface="Arial" pitchFamily="34" charset="0"/>
                <a:cs typeface="Arial" pitchFamily="34" charset="0"/>
              </a:rPr>
            </a:br>
            <a:r>
              <a:rPr lang="fr-FR" sz="1800" b="1" dirty="0" smtClean="0">
                <a:latin typeface="Arial" pitchFamily="34" charset="0"/>
                <a:cs typeface="Arial" pitchFamily="34" charset="0"/>
              </a:rPr>
              <a:t>II.1. Poursuite des réformes en vue d’améliorer la gouvernance au sein de la région OMD-AOC, de renforcer la résilience des administrations et de soutenir les activités des structures régionales</a:t>
            </a:r>
            <a:endParaRPr lang="fr-FR" sz="1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449437"/>
            <a:ext cx="8291264" cy="5092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Renforcer les capacités des administrations douanières en matière de GRH et de digitalisation dans une approche de prospective stratégique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relancer le projet MADAO et donner mandat au GTR informatique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travailler sur un schéma directeur d’intégration du 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big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data, intelligence artificielle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Redynamiser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la collaboration entre les structures régionales et les administrations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en poursuivant le plaidoyer auprès des DGD de la région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OC</a:t>
            </a:r>
          </a:p>
          <a:p>
            <a:pPr algn="just">
              <a:buClr>
                <a:srgbClr val="FF0000"/>
              </a:buClr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Actualiser le guide régional 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1800" b="1" dirty="0" smtClean="0">
                <a:latin typeface="Arial" pitchFamily="34" charset="0"/>
                <a:cs typeface="Arial" pitchFamily="34" charset="0"/>
              </a:rPr>
              <a:t>II- Perspectives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/>
            </a:r>
            <a:br>
              <a:rPr lang="fr-FR" sz="1800" b="1" dirty="0">
                <a:latin typeface="Arial" pitchFamily="34" charset="0"/>
                <a:cs typeface="Arial" pitchFamily="34" charset="0"/>
              </a:rPr>
            </a:br>
            <a:r>
              <a:rPr lang="fr-FR" sz="1800" b="1" dirty="0">
                <a:latin typeface="Arial" pitchFamily="34" charset="0"/>
                <a:cs typeface="Arial" pitchFamily="34" charset="0"/>
              </a:rPr>
              <a:t>II.2. Faire le plaidoyer auprès des gouvernements/institutions en vue de promouvoir les initiatives de l’Organisation Mondiale des Douanes</a:t>
            </a:r>
          </a:p>
        </p:txBody>
      </p:sp>
    </p:spTree>
    <p:extLst>
      <p:ext uri="{BB962C8B-B14F-4D97-AF65-F5344CB8AC3E}">
        <p14:creationId xmlns:p14="http://schemas.microsoft.com/office/powerpoint/2010/main" val="13985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05293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200" b="1" u="sng" dirty="0">
                <a:latin typeface="Arial" pitchFamily="34" charset="0"/>
                <a:cs typeface="Arial" pitchFamily="34" charset="0"/>
              </a:rPr>
              <a:t>Promouvoir auprès des gouvernements et de l’Union Africaine les instruments de l’Organisation Mondiale des Douanes en matière de libre-échange dans un contexte d’opérationnalisation de la </a:t>
            </a:r>
            <a:r>
              <a:rPr lang="fr-FR" sz="2200" b="1" u="sng" dirty="0" err="1">
                <a:latin typeface="Arial" pitchFamily="34" charset="0"/>
                <a:cs typeface="Arial" pitchFamily="34" charset="0"/>
              </a:rPr>
              <a:t>ZLECAf</a:t>
            </a:r>
            <a:r>
              <a:rPr lang="fr-FR" sz="22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afin de réduire les blocages logistiques et réglementaires qui entravent les flux de commerce et d'investissement en Afrique 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200" b="1" u="sng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200" b="1" u="sng" dirty="0">
                <a:latin typeface="Arial" pitchFamily="34" charset="0"/>
                <a:cs typeface="Arial" pitchFamily="34" charset="0"/>
              </a:rPr>
              <a:t>Promouvoir auprès des bailleurs de fonds le financement des projets de modernisation des systèmes d’information et de renforcement des capacités des Ressources Humaines 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en vue de mobiliser des financements nécessaires aux activités régionales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12</a:t>
            </a:fld>
            <a:endParaRPr lang="fr-BE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1800" b="1" dirty="0" smtClean="0">
                <a:latin typeface="Arial" pitchFamily="34" charset="0"/>
                <a:cs typeface="Arial" pitchFamily="34" charset="0"/>
              </a:rPr>
              <a:t>II- Perspectives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/>
            </a:r>
            <a:br>
              <a:rPr lang="fr-FR" sz="1800" b="1" dirty="0">
                <a:latin typeface="Arial" pitchFamily="34" charset="0"/>
                <a:cs typeface="Arial" pitchFamily="34" charset="0"/>
              </a:rPr>
            </a:br>
            <a:r>
              <a:rPr lang="fr-FR" sz="1800" b="1" dirty="0">
                <a:latin typeface="Arial" pitchFamily="34" charset="0"/>
                <a:cs typeface="Arial" pitchFamily="34" charset="0"/>
              </a:rPr>
              <a:t>II.2. Faire le plaidoyer auprès des gouvernements/institutions en vue de promouvoir les initiatives de l’Organisation Mondiale des Douanes</a:t>
            </a:r>
          </a:p>
        </p:txBody>
      </p:sp>
    </p:spTree>
    <p:extLst>
      <p:ext uri="{BB962C8B-B14F-4D97-AF65-F5344CB8AC3E}">
        <p14:creationId xmlns:p14="http://schemas.microsoft.com/office/powerpoint/2010/main" val="34548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13</a:t>
            </a:fld>
            <a:endParaRPr lang="fr-BE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103725"/>
            <a:ext cx="822960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600" b="1" dirty="0" smtClean="0">
                <a:latin typeface="Arial" pitchFamily="34" charset="0"/>
                <a:cs typeface="Arial" pitchFamily="34" charset="0"/>
              </a:rPr>
              <a:t>IV- Conclusion</a:t>
            </a:r>
            <a:endParaRPr lang="fr-FR" sz="2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itchFamily="34" charset="0"/>
                <a:ea typeface="+mj-ea"/>
                <a:cs typeface="Arial" pitchFamily="34" charset="0"/>
              </a:rPr>
              <a:t>La </a:t>
            </a:r>
            <a:r>
              <a:rPr lang="fr-FR" sz="2400" dirty="0">
                <a:latin typeface="Arial" pitchFamily="34" charset="0"/>
                <a:ea typeface="+mj-ea"/>
                <a:cs typeface="Arial" pitchFamily="34" charset="0"/>
              </a:rPr>
              <a:t>Vice-présidence de l’Organisation mondiale des douanes pour la région AOC a réalisé ses activités inscrites dans la feuille de route dans un contexte de crise sanitaire liée à la pandémie de coronavirus</a:t>
            </a:r>
            <a:r>
              <a:rPr lang="fr-FR" sz="2400" dirty="0" smtClean="0">
                <a:latin typeface="Arial" pitchFamily="34" charset="0"/>
                <a:ea typeface="+mj-ea"/>
                <a:cs typeface="Arial" pitchFamily="34" charset="0"/>
              </a:rPr>
              <a:t>.</a:t>
            </a:r>
          </a:p>
          <a:p>
            <a:pPr marL="0" indent="0" algn="just">
              <a:spcBef>
                <a:spcPct val="0"/>
              </a:spcBef>
              <a:buClr>
                <a:srgbClr val="FF0000"/>
              </a:buClr>
              <a:buNone/>
            </a:pPr>
            <a:endParaRPr lang="fr-FR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itchFamily="34" charset="0"/>
                <a:ea typeface="+mj-ea"/>
                <a:cs typeface="Arial" pitchFamily="34" charset="0"/>
              </a:rPr>
              <a:t>… Néanmoins </a:t>
            </a:r>
            <a:r>
              <a:rPr lang="fr-FR" sz="2400" dirty="0">
                <a:latin typeface="Arial" pitchFamily="34" charset="0"/>
                <a:ea typeface="+mj-ea"/>
                <a:cs typeface="Arial" pitchFamily="34" charset="0"/>
              </a:rPr>
              <a:t>l’évolution rapide du </a:t>
            </a:r>
            <a:r>
              <a:rPr lang="fr-FR" sz="2400" dirty="0" smtClean="0">
                <a:latin typeface="Arial" pitchFamily="34" charset="0"/>
                <a:ea typeface="+mj-ea"/>
                <a:cs typeface="Arial" pitchFamily="34" charset="0"/>
              </a:rPr>
              <a:t>commerce poussent les administrations douanières de la région AOC à se </a:t>
            </a:r>
            <a:r>
              <a:rPr lang="fr-FR" sz="2400" dirty="0">
                <a:latin typeface="Arial" pitchFamily="34" charset="0"/>
                <a:ea typeface="+mj-ea"/>
                <a:cs typeface="Arial" pitchFamily="34" charset="0"/>
              </a:rPr>
              <a:t>réinventer en mettant en œuvre des réformes visant à renforcer la résilience et garantir aux usagers une chaîne logistique durable.</a:t>
            </a:r>
          </a:p>
          <a:p>
            <a:pPr algn="just"/>
            <a:endParaRPr lang="fr-FR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rgbClr val="FF0000"/>
              </a:buClr>
              <a:buNone/>
            </a:pPr>
            <a:endParaRPr lang="fr-FR" dirty="0" smtClean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558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Plan de la présentation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976664"/>
          </a:xfrm>
        </p:spPr>
        <p:txBody>
          <a:bodyPr>
            <a:normAutofit fontScale="77500" lnSpcReduction="20000"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3000" dirty="0" smtClean="0">
                <a:latin typeface="Arial" pitchFamily="34" charset="0"/>
                <a:cs typeface="Arial" pitchFamily="34" charset="0"/>
              </a:rPr>
              <a:t>Introduction 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3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3000" dirty="0">
                <a:latin typeface="Arial" pitchFamily="34" charset="0"/>
                <a:cs typeface="Arial" pitchFamily="34" charset="0"/>
              </a:rPr>
              <a:t>I)	Activités de la Vice-présidence dans un contexte de crise sanitaire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Arial" pitchFamily="34" charset="0"/>
                <a:cs typeface="Arial" pitchFamily="34" charset="0"/>
              </a:rPr>
              <a:t>I.1</a:t>
            </a:r>
            <a:r>
              <a:rPr lang="fr-FR" sz="2600" dirty="0">
                <a:latin typeface="Arial" pitchFamily="34" charset="0"/>
                <a:cs typeface="Arial" pitchFamily="34" charset="0"/>
              </a:rPr>
              <a:t>. Mise en œuvre des actions prioritaires de la feuille de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route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itchFamily="34" charset="0"/>
                <a:cs typeface="Arial" pitchFamily="34" charset="0"/>
              </a:rPr>
              <a:t>I.2. Organisation des réunions statutaires et participation aux activités de l’Organisation Mondiale des Douanes et d’autres institutions</a:t>
            </a:r>
          </a:p>
          <a:p>
            <a:pPr marL="0" indent="0" algn="just">
              <a:buClr>
                <a:srgbClr val="FF0000"/>
              </a:buCl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3000" dirty="0">
                <a:latin typeface="Arial" pitchFamily="34" charset="0"/>
                <a:cs typeface="Arial" pitchFamily="34" charset="0"/>
              </a:rPr>
              <a:t>II) Perspectives </a:t>
            </a:r>
            <a:endParaRPr lang="fr-FR" sz="30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itchFamily="34" charset="0"/>
                <a:cs typeface="Arial" pitchFamily="34" charset="0"/>
              </a:rPr>
              <a:t>II.1. Poursuite des réformes en vue d’améliorer la gouvernance au sein de la région OMD-AOC, de renforcer la résilience des administrations et de soutenir les activités des structures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régionales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fr-FR" sz="2600" dirty="0">
                <a:latin typeface="Arial" pitchFamily="34" charset="0"/>
                <a:cs typeface="Arial" pitchFamily="34" charset="0"/>
              </a:rPr>
              <a:t>II.2. Faire le plaidoyer auprès des gouvernements/institutions en vue de promouvoir les initiatives de l’Organisation Mondiale des </a:t>
            </a:r>
            <a:r>
              <a:rPr lang="fr-FR" sz="2600" dirty="0" smtClean="0">
                <a:latin typeface="Arial" pitchFamily="34" charset="0"/>
                <a:cs typeface="Arial" pitchFamily="34" charset="0"/>
              </a:rPr>
              <a:t>Douanes</a:t>
            </a:r>
          </a:p>
          <a:p>
            <a:pPr lvl="1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fr-F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3000" dirty="0" smtClean="0">
                <a:latin typeface="Arial" pitchFamily="34" charset="0"/>
                <a:cs typeface="Arial" pitchFamily="34" charset="0"/>
              </a:rPr>
              <a:t>Conclusion</a:t>
            </a:r>
            <a:endParaRPr lang="fr-FR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2000" b="1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fr-BE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1068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3200" b="1" dirty="0" smtClean="0">
                <a:latin typeface="Arial" pitchFamily="34" charset="0"/>
                <a:cs typeface="Arial" pitchFamily="34" charset="0"/>
              </a:rPr>
              <a:t>I- Introduction</a:t>
            </a:r>
            <a:endParaRPr lang="fr-F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168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république du Congo accède à la Vice-présidence de la région OMD-AOC en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septembre 2020 dans un contexte de crise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sanitaire</a:t>
            </a:r>
          </a:p>
          <a:p>
            <a:pPr marL="0" indent="0" algn="ctr">
              <a:buNone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b="1" dirty="0">
                <a:latin typeface="Arial" pitchFamily="34" charset="0"/>
                <a:ea typeface="+mj-ea"/>
                <a:cs typeface="Arial" pitchFamily="34" charset="0"/>
              </a:rPr>
              <a:t>Finalité du rapport d’activités </a:t>
            </a:r>
            <a:r>
              <a:rPr lang="fr-FR" sz="2400" dirty="0"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 algn="just"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Rendre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compte des activités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Vice-présidence</a:t>
            </a:r>
          </a:p>
          <a:p>
            <a:pPr algn="just">
              <a:buFontTx/>
              <a:buChar char="-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Identifier des perspectives à court et moyen termes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Clr>
                <a:srgbClr val="FF0000"/>
              </a:buClr>
              <a:buNone/>
            </a:pPr>
            <a:endParaRPr lang="fr-FR" dirty="0" smtClean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2000" b="1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fr-BE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I.1. Mise en œuvre des actions prioritaires de la feuille de route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z="2000" b="1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fr-BE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395536" y="1628800"/>
            <a:ext cx="8291264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Actions prioritaires de la feuille de route 2021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05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Doter la Vice-présidence et les structures régionales de statuts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Le groupe de travail formé de Conseillers techniques a produit un document qui sera partagé lors de la 24</a:t>
            </a:r>
            <a:r>
              <a:rPr lang="fr-FR" sz="2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 réunion du Comité des experts  des DG.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Adhésion de la Guinée Equatoriale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Une mission de travail à Malabo a été effectuée. Cette visite de travail a permis de clarifier les procédures à observer en vue de la finalisation rapide de ce processus d’adhésion.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628800"/>
            <a:ext cx="8291264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Actions prioritaires de la feuille de route 2021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05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Veiller </a:t>
            </a:r>
            <a:r>
              <a:rPr lang="fr-FR" sz="2400" b="1" u="sng" dirty="0">
                <a:latin typeface="Arial" pitchFamily="34" charset="0"/>
                <a:cs typeface="Arial" pitchFamily="34" charset="0"/>
              </a:rPr>
              <a:t>au bon fonctionnement et à la gestion efficiente du Fonds régional </a:t>
            </a:r>
            <a:endParaRPr lang="fr-FR" sz="24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le Comité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Financier et d’Audit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a fourni un rapport provisoire sur la situation du Fonds régional suite à sa mission de travail à Abuja. </a:t>
            </a:r>
          </a:p>
          <a:p>
            <a:pPr marL="34290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Vice-présidence s’est rendue à Abuja afin de remettre en mains propres le rapport provisoire au Directeur Général des Douanes du Nigeria.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fr-FR" sz="2400" dirty="0">
                <a:latin typeface="Arial" pitchFamily="34" charset="0"/>
                <a:cs typeface="Arial" pitchFamily="34" charset="0"/>
              </a:rPr>
              <a:t>a été mis en lumière la nécessité de laisser le Comité Financier et d’Audit poursuivre leur mission de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travail.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I.1. Mise en œuvre des actions prioritaires de la feuille de route</a:t>
            </a:r>
          </a:p>
        </p:txBody>
      </p:sp>
    </p:spTree>
    <p:extLst>
      <p:ext uri="{BB962C8B-B14F-4D97-AF65-F5344CB8AC3E}">
        <p14:creationId xmlns:p14="http://schemas.microsoft.com/office/powerpoint/2010/main" val="38148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628800"/>
            <a:ext cx="8291264" cy="48245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Actions prioritaires de la feuille de route 2021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9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Promouvoir </a:t>
            </a:r>
            <a:r>
              <a:rPr lang="fr-FR" sz="1800" b="1" u="sng" dirty="0">
                <a:latin typeface="Arial" pitchFamily="34" charset="0"/>
                <a:cs typeface="Arial" pitchFamily="34" charset="0"/>
              </a:rPr>
              <a:t>auprès des bailleurs de fonds les projets issus de la Conférence Douanes-Partenaires au </a:t>
            </a: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Développement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 action non réalisée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Faire </a:t>
            </a:r>
            <a:r>
              <a:rPr lang="fr-FR" sz="1800" b="1" u="sng" dirty="0">
                <a:latin typeface="Arial" pitchFamily="34" charset="0"/>
                <a:cs typeface="Arial" pitchFamily="34" charset="0"/>
              </a:rPr>
              <a:t>le plaidoyer auprès des gouvernements et des partenaires au développement pour l’investissement dans la réforme et la modernisation </a:t>
            </a: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douanière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une mission de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travail s’est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effectuée en Guinée-Bissau afin de renforcer la collaboration bilatérale en matière douanière et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favoriser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la coopération régionale à travers les structures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régionales.</a:t>
            </a:r>
          </a:p>
          <a:p>
            <a:pPr marL="34290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Le Vice-président a été reçu en audience par le Ministre des Finances et son Excellence Monsieur le Président de la République.</a:t>
            </a:r>
          </a:p>
          <a:p>
            <a:pPr algn="just">
              <a:buClr>
                <a:srgbClr val="FF0000"/>
              </a:buClr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	- Inscription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de 10 cadres des douanes Bissau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Guinéennes à l’END de Ouagadougou</a:t>
            </a:r>
          </a:p>
          <a:p>
            <a:pPr algn="just">
              <a:buClr>
                <a:srgbClr val="FF0000"/>
              </a:buClr>
            </a:pPr>
            <a:r>
              <a:rPr lang="fr-FR" sz="1800" dirty="0">
                <a:latin typeface="Arial" pitchFamily="34" charset="0"/>
                <a:cs typeface="Arial" pitchFamily="34" charset="0"/>
              </a:rPr>
              <a:t>	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- Expertise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des douanes Congolaises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attendue pour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préparer l’environnement d’installation de </a:t>
            </a:r>
            <a:r>
              <a:rPr lang="fr-FR" sz="1800" dirty="0" err="1">
                <a:latin typeface="Arial" pitchFamily="34" charset="0"/>
                <a:cs typeface="Arial" pitchFamily="34" charset="0"/>
              </a:rPr>
              <a:t>Sydonia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World</a:t>
            </a:r>
          </a:p>
          <a:p>
            <a:pPr marL="34290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fr-FR" sz="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I.1. Mise en œuvre des actions prioritaires de la feuille de route</a:t>
            </a:r>
          </a:p>
        </p:txBody>
      </p:sp>
    </p:spTree>
    <p:extLst>
      <p:ext uri="{BB962C8B-B14F-4D97-AF65-F5344CB8AC3E}">
        <p14:creationId xmlns:p14="http://schemas.microsoft.com/office/powerpoint/2010/main" val="32151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844824"/>
            <a:ext cx="8291264" cy="5092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Organisation des réunions statutaires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9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>
                <a:latin typeface="Arial" pitchFamily="34" charset="0"/>
                <a:cs typeface="Arial" pitchFamily="34" charset="0"/>
              </a:rPr>
              <a:t>11ème réunion des points de contact des administrations des douanes de la région OMD-AOC </a:t>
            </a:r>
            <a:endParaRPr lang="fr-FR" sz="18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18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>
                <a:latin typeface="Arial" pitchFamily="34" charset="0"/>
                <a:cs typeface="Arial" pitchFamily="34" charset="0"/>
              </a:rPr>
              <a:t>11ème réunion des Correspondants Nationaux des </a:t>
            </a: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BRLR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18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>
                <a:latin typeface="Arial" pitchFamily="34" charset="0"/>
                <a:cs typeface="Arial" pitchFamily="34" charset="0"/>
              </a:rPr>
              <a:t>Réunion extraordinaire des Directeurs Généraux des douanes de la région OMD-AOC </a:t>
            </a:r>
            <a:endParaRPr lang="fr-FR" sz="18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Questions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budgétaires et financières: Comité Financier et d’Audit,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effectue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une mission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à Abuja 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Election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du nouveau Directeur du BRRC-AOC: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Monsieur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ABDEL KADER SANGHO a été désigné par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consensus comme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nouveau Directeur du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BRRC-AOC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1800" b="1" u="sng" dirty="0">
                <a:latin typeface="Arial" pitchFamily="34" charset="0"/>
                <a:cs typeface="Arial" pitchFamily="34" charset="0"/>
              </a:rPr>
              <a:t>Mission de la Vice-présidence </a:t>
            </a:r>
            <a:r>
              <a:rPr lang="fr-FR" sz="1800" b="1" u="sng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fr-FR" sz="1800" b="1" u="sng" dirty="0">
                <a:latin typeface="Arial" pitchFamily="34" charset="0"/>
                <a:cs typeface="Arial" pitchFamily="34" charset="0"/>
              </a:rPr>
              <a:t>Abidjan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Afin </a:t>
            </a:r>
            <a:r>
              <a:rPr lang="fr-FR" sz="1800" dirty="0">
                <a:latin typeface="Arial" pitchFamily="34" charset="0"/>
                <a:cs typeface="Arial" pitchFamily="34" charset="0"/>
              </a:rPr>
              <a:t>d’installer le nouveau Directeur du BRRC. En marge de cette activité, le Vice-président et le Général DA Pierre, Directeur Général des Douanes de la Côte d’Ivoire ont été reçus en audience par le Ministre Ivoirien en charge des Finances.</a:t>
            </a:r>
          </a:p>
          <a:p>
            <a:pPr algn="just">
              <a:buClr>
                <a:srgbClr val="FF0000"/>
              </a:buClr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I.2. Organisation des réunions statutaires et participation aux activités de l’Organisation Mondiale des Douanes et d’autres institutions</a:t>
            </a:r>
          </a:p>
        </p:txBody>
      </p:sp>
    </p:spTree>
    <p:extLst>
      <p:ext uri="{BB962C8B-B14F-4D97-AF65-F5344CB8AC3E}">
        <p14:creationId xmlns:p14="http://schemas.microsoft.com/office/powerpoint/2010/main" val="1278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628799"/>
            <a:ext cx="8291264" cy="5092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Participation aux activités de l’OMD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Atelier régional sur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l’utilisation des méthodes de prospective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stratégique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co-présidé par la Vice-présidence qui a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rappelé que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la région AOC est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impactée par des réalités qui lui sont propres et nécessitent donc une approche inclusive pour la définition d’une stratégie appropriée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répondant aux besoins futurs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83</a:t>
            </a:r>
            <a:r>
              <a:rPr lang="fr-FR" sz="2000" b="1" u="sng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 Commission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de politique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générale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sous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la présidence de M. Ahmed AL KHALIFA (Bahreïn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137ème session du conseil de coopération douanière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a réuni près de 300 délégués dans le monde, en particulier les nouveaux Vice-Présidents et Chefs de délégation. </a:t>
            </a: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I.2. Organisation des réunions statutaires et participation aux activités de l’Organisation Mondiale des Douanes et d’autres institutions</a:t>
            </a:r>
          </a:p>
        </p:txBody>
      </p:sp>
    </p:spTree>
    <p:extLst>
      <p:ext uri="{BB962C8B-B14F-4D97-AF65-F5344CB8AC3E}">
        <p14:creationId xmlns:p14="http://schemas.microsoft.com/office/powerpoint/2010/main" val="128812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395536" y="1628799"/>
            <a:ext cx="8291264" cy="5092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Participation aux activités de l’OMD</a:t>
            </a:r>
          </a:p>
          <a:p>
            <a:pPr marL="171450" indent="-171450" algn="just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err="1">
                <a:latin typeface="Arial" pitchFamily="34" charset="0"/>
                <a:cs typeface="Arial" pitchFamily="34" charset="0"/>
              </a:rPr>
              <a:t>Webinar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 RH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pour créer une plateforme de partage et de collecte des meilleures pratiques internationales en matière de GRH dans la gestion de la crise du COVID-19 </a:t>
            </a: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FF0000"/>
              </a:buClr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Réunion </a:t>
            </a:r>
            <a:r>
              <a:rPr lang="fr-FR" sz="2000" b="1" u="sng" dirty="0">
                <a:latin typeface="Arial" pitchFamily="34" charset="0"/>
                <a:cs typeface="Arial" pitchFamily="34" charset="0"/>
              </a:rPr>
              <a:t>des Vice-présidents, du Président du Conseil et du Secrétaire Général de l’OMD 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pour le suivi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des actions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de la Session du Conseil et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de la Commission de Politique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Générale.</a:t>
            </a:r>
          </a:p>
          <a:p>
            <a:pPr algn="just">
              <a:buClr>
                <a:srgbClr val="FF0000"/>
              </a:buClr>
            </a:pPr>
            <a:endParaRPr lang="fr-FR" sz="2000" b="1" u="sng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fr-FR" sz="2000" b="1" u="sng" dirty="0">
                <a:latin typeface="Arial" pitchFamily="34" charset="0"/>
                <a:cs typeface="Arial" pitchFamily="34" charset="0"/>
              </a:rPr>
              <a:t>12ème réunion du sous-Comité des Directeurs Généraux des douanes de </a:t>
            </a:r>
            <a:r>
              <a:rPr lang="fr-FR" sz="2000" b="1" u="sng" dirty="0" smtClean="0">
                <a:latin typeface="Arial" pitchFamily="34" charset="0"/>
                <a:cs typeface="Arial" pitchFamily="34" charset="0"/>
              </a:rPr>
              <a:t>l’Union Africaine  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98984" y="64517"/>
            <a:ext cx="8435280" cy="129614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2000" b="1" dirty="0">
                <a:latin typeface="Arial" pitchFamily="34" charset="0"/>
                <a:cs typeface="Arial" pitchFamily="34" charset="0"/>
              </a:rPr>
              <a:t>I-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Activités de 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la Vice-présidence dans un contexte de crise sanitaire</a:t>
            </a:r>
            <a:br>
              <a:rPr lang="fr-FR" sz="2000" b="1" dirty="0">
                <a:latin typeface="Arial" pitchFamily="34" charset="0"/>
                <a:cs typeface="Arial" pitchFamily="34" charset="0"/>
              </a:rPr>
            </a:br>
            <a:r>
              <a:rPr lang="fr-FR" sz="2000" b="1" dirty="0">
                <a:latin typeface="Arial" pitchFamily="34" charset="0"/>
                <a:cs typeface="Arial" pitchFamily="34" charset="0"/>
              </a:rPr>
              <a:t>I.2. Organisation des réunions statutaires et participation aux activités de l’Organisation Mondiale des Douanes et d’autres institutions</a:t>
            </a:r>
          </a:p>
        </p:txBody>
      </p:sp>
    </p:spTree>
    <p:extLst>
      <p:ext uri="{BB962C8B-B14F-4D97-AF65-F5344CB8AC3E}">
        <p14:creationId xmlns:p14="http://schemas.microsoft.com/office/powerpoint/2010/main" val="5644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</TotalTime>
  <Words>1026</Words>
  <Application>Microsoft Office PowerPoint</Application>
  <PresentationFormat>Affichage à l'écran (4:3)</PresentationFormat>
  <Paragraphs>122</Paragraphs>
  <Slides>13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Thème Office</vt:lpstr>
      <vt:lpstr>RAPPORT D’ACTIVITES DE LA  VICE-PRESIDENCE OMD-AOC</vt:lpstr>
      <vt:lpstr>Plan de la présentation</vt:lpstr>
      <vt:lpstr>I- Introduction</vt:lpstr>
      <vt:lpstr>I- Activités de la Vice-présidence dans un contexte de crise sanitaire I.1. Mise en œuvre des actions prioritaires de la feuille de route</vt:lpstr>
      <vt:lpstr>I- Activités de la Vice-présidence dans un contexte de crise sanitaire I.1. Mise en œuvre des actions prioritaires de la feuille de route</vt:lpstr>
      <vt:lpstr>I- Activités de la Vice-présidence dans un contexte de crise sanitaire I.1. Mise en œuvre des actions prioritaires de la feuille de route</vt:lpstr>
      <vt:lpstr>I- Activités de la Vice-présidence dans un contexte de crise sanitaire I.2. Organisation des réunions statutaires et participation aux activités de l’Organisation Mondiale des Douanes et d’autres institutions</vt:lpstr>
      <vt:lpstr>I- Activités de la Vice-présidence dans un contexte de crise sanitaire I.2. Organisation des réunions statutaires et participation aux activités de l’Organisation Mondiale des Douanes et d’autres institutions</vt:lpstr>
      <vt:lpstr>I- Activités de la Vice-présidence dans un contexte de crise sanitaire I.2. Organisation des réunions statutaires et participation aux activités de l’Organisation Mondiale des Douanes et d’autres institutions</vt:lpstr>
      <vt:lpstr>II- Perspectives II.1. Poursuite des réformes en vue d’améliorer la gouvernance au sein de la région OMD-AOC, de renforcer la résilience des administrations et de soutenir les activités des structures régionales</vt:lpstr>
      <vt:lpstr>II- Perspectives II.2. Faire le plaidoyer auprès des gouvernements/institutions en vue de promouvoir les initiatives de l’Organisation Mondiale des Douanes</vt:lpstr>
      <vt:lpstr>II- Perspectives II.2. Faire le plaidoyer auprès des gouvernements/institutions en vue de promouvoir les initiatives de l’Organisation Mondiale des Douanes</vt:lpstr>
      <vt:lpstr>IV-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Guénolé MBONGO</dc:creator>
  <cp:lastModifiedBy>Vice-présidence OMD-AOC</cp:lastModifiedBy>
  <cp:revision>250</cp:revision>
  <cp:lastPrinted>2020-01-12T21:05:32Z</cp:lastPrinted>
  <dcterms:created xsi:type="dcterms:W3CDTF">2018-12-16T21:06:09Z</dcterms:created>
  <dcterms:modified xsi:type="dcterms:W3CDTF">2021-04-14T09:53:28Z</dcterms:modified>
</cp:coreProperties>
</file>